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8" r:id="rId2"/>
    <p:sldId id="259" r:id="rId3"/>
    <p:sldId id="260" r:id="rId4"/>
    <p:sldId id="261" r:id="rId5"/>
    <p:sldId id="264" r:id="rId6"/>
    <p:sldId id="262" r:id="rId7"/>
    <p:sldId id="263" r:id="rId8"/>
    <p:sldId id="256" r:id="rId9"/>
    <p:sldId id="257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71861" autoAdjust="0"/>
  </p:normalViewPr>
  <p:slideViewPr>
    <p:cSldViewPr snapToGrid="0" snapToObjects="1">
      <p:cViewPr>
        <p:scale>
          <a:sx n="72" d="100"/>
          <a:sy n="72" d="100"/>
        </p:scale>
        <p:origin x="2120" y="3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EBED2D-1F17-2F42-BF51-133F642B03AC}" type="datetimeFigureOut">
              <a:rPr lang="en-US" smtClean="0"/>
              <a:t>12/5/15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9BB304-6E4C-974F-A971-6C2E1B4A2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926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Hello</a:t>
            </a:r>
            <a:r>
              <a:rPr lang="en-US" baseline="0" dirty="0" smtClean="0"/>
              <a:t> World! We are team 17.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9BB304-6E4C-974F-A971-6C2E1B4A21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146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challenge we have chosen is Save the Children. This is the issue.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9BB304-6E4C-974F-A971-6C2E1B4A21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1983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how we are going</a:t>
            </a:r>
            <a:r>
              <a:rPr lang="en-US" baseline="0" dirty="0" smtClean="0"/>
              <a:t> to solve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9BB304-6E4C-974F-A971-6C2E1B4A21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3898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this is what we created.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9BB304-6E4C-974F-A971-6C2E1B4A21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3947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Training Features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9BB304-6E4C-974F-A971-6C2E1B4A21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9655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Event Features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9BB304-6E4C-974F-A971-6C2E1B4A21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965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9C11B-F534-E443-A98E-7C9CCF699A66}" type="datetimeFigureOut">
              <a:rPr kumimoji="1" lang="zh-TW" altLang="en-US" smtClean="0"/>
              <a:t>2015/12/5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8A652-A2C7-1A49-BD66-EBCA391BEDD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45456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9C11B-F534-E443-A98E-7C9CCF699A66}" type="datetimeFigureOut">
              <a:rPr kumimoji="1" lang="zh-TW" altLang="en-US" smtClean="0"/>
              <a:t>2015/12/5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8A652-A2C7-1A49-BD66-EBCA391BEDD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97556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9C11B-F534-E443-A98E-7C9CCF699A66}" type="datetimeFigureOut">
              <a:rPr kumimoji="1" lang="zh-TW" altLang="en-US" smtClean="0"/>
              <a:t>2015/12/5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8A652-A2C7-1A49-BD66-EBCA391BEDD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13603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9C11B-F534-E443-A98E-7C9CCF699A66}" type="datetimeFigureOut">
              <a:rPr kumimoji="1" lang="zh-TW" altLang="en-US" smtClean="0"/>
              <a:t>2015/12/5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8A652-A2C7-1A49-BD66-EBCA391BEDD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84729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9C11B-F534-E443-A98E-7C9CCF699A66}" type="datetimeFigureOut">
              <a:rPr kumimoji="1" lang="zh-TW" altLang="en-US" smtClean="0"/>
              <a:t>2015/12/5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8A652-A2C7-1A49-BD66-EBCA391BEDD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01530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9C11B-F534-E443-A98E-7C9CCF699A66}" type="datetimeFigureOut">
              <a:rPr kumimoji="1" lang="zh-TW" altLang="en-US" smtClean="0"/>
              <a:t>2015/12/5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8A652-A2C7-1A49-BD66-EBCA391BEDD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43891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9C11B-F534-E443-A98E-7C9CCF699A66}" type="datetimeFigureOut">
              <a:rPr kumimoji="1" lang="zh-TW" altLang="en-US" smtClean="0"/>
              <a:t>2015/12/5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8A652-A2C7-1A49-BD66-EBCA391BEDD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23899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9C11B-F534-E443-A98E-7C9CCF699A66}" type="datetimeFigureOut">
              <a:rPr kumimoji="1" lang="zh-TW" altLang="en-US" smtClean="0"/>
              <a:t>2015/12/5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8A652-A2C7-1A49-BD66-EBCA391BEDD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0885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9C11B-F534-E443-A98E-7C9CCF699A66}" type="datetimeFigureOut">
              <a:rPr kumimoji="1" lang="zh-TW" altLang="en-US" smtClean="0"/>
              <a:t>2015/12/5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8A652-A2C7-1A49-BD66-EBCA391BEDD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9273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9C11B-F534-E443-A98E-7C9CCF699A66}" type="datetimeFigureOut">
              <a:rPr kumimoji="1" lang="zh-TW" altLang="en-US" smtClean="0"/>
              <a:t>2015/12/5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8A652-A2C7-1A49-BD66-EBCA391BEDD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81436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9C11B-F534-E443-A98E-7C9CCF699A66}" type="datetimeFigureOut">
              <a:rPr kumimoji="1" lang="zh-TW" altLang="en-US" smtClean="0"/>
              <a:t>2015/12/5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8A652-A2C7-1A49-BD66-EBCA391BEDD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58858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tx1">
              <a:lumMod val="85000"/>
              <a:lumOff val="15000"/>
            </a:schemeClr>
          </a:fgClr>
          <a:bgClr>
            <a:schemeClr val="tx1">
              <a:lumMod val="95000"/>
              <a:lumOff val="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69C11B-F534-E443-A98E-7C9CCF699A66}" type="datetimeFigureOut">
              <a:rPr kumimoji="1" lang="zh-TW" altLang="en-US" smtClean="0"/>
              <a:t>2015/12/5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F8A652-A2C7-1A49-BD66-EBCA391BEDD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5944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10185" y="2544143"/>
            <a:ext cx="5571632" cy="17697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4000" dirty="0" smtClean="0">
                <a:solidFill>
                  <a:srgbClr val="FFC000"/>
                </a:solidFill>
                <a:latin typeface="Courier"/>
                <a:cs typeface="Courier"/>
              </a:rPr>
              <a:t>Hello World.</a:t>
            </a:r>
          </a:p>
          <a:p>
            <a:pPr algn="ctr">
              <a:lnSpc>
                <a:spcPct val="110000"/>
              </a:lnSpc>
            </a:pPr>
            <a:r>
              <a:rPr lang="en-US" sz="4000" dirty="0" smtClean="0">
                <a:solidFill>
                  <a:srgbClr val="FFC000"/>
                </a:solidFill>
                <a:latin typeface="Courier"/>
                <a:cs typeface="Courier"/>
              </a:rPr>
              <a:t>We are </a:t>
            </a:r>
            <a:r>
              <a:rPr lang="en-US" sz="6000" dirty="0" smtClean="0">
                <a:solidFill>
                  <a:srgbClr val="FFFFFF"/>
                </a:solidFill>
                <a:latin typeface="Courier"/>
                <a:cs typeface="Courier"/>
              </a:rPr>
              <a:t>TEAM-17</a:t>
            </a:r>
            <a:endParaRPr lang="en-US" sz="4000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1872935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71487" y="2459504"/>
            <a:ext cx="664902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sz="4000" dirty="0" smtClean="0">
                <a:solidFill>
                  <a:srgbClr val="FFC000"/>
                </a:solidFill>
                <a:latin typeface="Courier"/>
                <a:cs typeface="Courier"/>
              </a:rPr>
              <a:t>Challenge Accepted...</a:t>
            </a:r>
          </a:p>
          <a:p>
            <a:pPr algn="ctr">
              <a:lnSpc>
                <a:spcPct val="140000"/>
              </a:lnSpc>
            </a:pPr>
            <a:r>
              <a:rPr lang="en-US" sz="4800" dirty="0" smtClean="0">
                <a:solidFill>
                  <a:srgbClr val="FFFFFF"/>
                </a:solidFill>
                <a:latin typeface="Courier"/>
                <a:cs typeface="Courier"/>
              </a:rPr>
              <a:t>Save the Children</a:t>
            </a:r>
            <a:endParaRPr lang="en-US" sz="4800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968035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02357" y="2613392"/>
            <a:ext cx="6187286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rgbClr val="FFC000"/>
                </a:solidFill>
                <a:latin typeface="Courier"/>
                <a:cs typeface="Courier"/>
              </a:rPr>
              <a:t>t</a:t>
            </a:r>
            <a:r>
              <a:rPr lang="en-US" sz="4000" dirty="0" smtClean="0">
                <a:solidFill>
                  <a:srgbClr val="FFC000"/>
                </a:solidFill>
                <a:latin typeface="Courier"/>
                <a:cs typeface="Courier"/>
              </a:rPr>
              <a:t>his is how we are </a:t>
            </a:r>
          </a:p>
          <a:p>
            <a:pPr algn="ctr"/>
            <a:r>
              <a:rPr lang="en-US" sz="4000" dirty="0" smtClean="0">
                <a:solidFill>
                  <a:srgbClr val="FFC000"/>
                </a:solidFill>
                <a:latin typeface="Courier"/>
                <a:cs typeface="Courier"/>
              </a:rPr>
              <a:t>going to </a:t>
            </a:r>
            <a:r>
              <a:rPr lang="en-US" sz="6000" dirty="0" smtClean="0">
                <a:solidFill>
                  <a:srgbClr val="FFFFFF"/>
                </a:solidFill>
                <a:latin typeface="Courier"/>
                <a:cs typeface="Courier"/>
              </a:rPr>
              <a:t>solve</a:t>
            </a:r>
            <a:r>
              <a:rPr lang="en-US" sz="4000" dirty="0" smtClean="0">
                <a:solidFill>
                  <a:srgbClr val="FFC000"/>
                </a:solidFill>
                <a:latin typeface="Courier"/>
                <a:cs typeface="Courier"/>
              </a:rPr>
              <a:t> it</a:t>
            </a:r>
            <a:endParaRPr lang="en-US" sz="4000" dirty="0">
              <a:solidFill>
                <a:srgbClr val="FFC000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968035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24964" y="2921169"/>
            <a:ext cx="83420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rgbClr val="FFC000"/>
                </a:solidFill>
                <a:latin typeface="Courier"/>
                <a:cs typeface="Courier"/>
              </a:rPr>
              <a:t>t</a:t>
            </a:r>
            <a:r>
              <a:rPr lang="en-US" sz="4000" dirty="0" smtClean="0">
                <a:solidFill>
                  <a:srgbClr val="FFC000"/>
                </a:solidFill>
                <a:latin typeface="Courier"/>
                <a:cs typeface="Courier"/>
              </a:rPr>
              <a:t>his is what we </a:t>
            </a:r>
            <a:r>
              <a:rPr lang="en-US" sz="6000" dirty="0" smtClean="0">
                <a:solidFill>
                  <a:schemeClr val="bg1"/>
                </a:solidFill>
                <a:latin typeface="Courier"/>
                <a:cs typeface="Courier"/>
              </a:rPr>
              <a:t>created</a:t>
            </a:r>
            <a:endParaRPr lang="en-US" sz="40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968035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inal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846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9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46289" y="1532905"/>
            <a:ext cx="437110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FC000"/>
                </a:solidFill>
                <a:latin typeface="Courier"/>
                <a:cs typeface="Courier"/>
              </a:rPr>
              <a:t>Training Features</a:t>
            </a:r>
            <a:endParaRPr lang="en-US" sz="3200" dirty="0">
              <a:solidFill>
                <a:srgbClr val="FFC000"/>
              </a:solidFill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46289" y="2169860"/>
            <a:ext cx="9788858" cy="2985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400" dirty="0" smtClean="0">
                <a:solidFill>
                  <a:schemeClr val="bg1"/>
                </a:solidFill>
                <a:latin typeface="Courier"/>
                <a:cs typeface="Courier"/>
              </a:rPr>
              <a:t>\n   Easy Stats</a:t>
            </a:r>
          </a:p>
          <a:p>
            <a:pPr>
              <a:lnSpc>
                <a:spcPct val="200000"/>
              </a:lnSpc>
            </a:pPr>
            <a:r>
              <a:rPr lang="en-US" sz="2400" dirty="0" smtClean="0">
                <a:solidFill>
                  <a:schemeClr val="bg1"/>
                </a:solidFill>
                <a:latin typeface="Courier"/>
                <a:cs typeface="Courier"/>
              </a:rPr>
              <a:t>\n   Possibility to Encourage </a:t>
            </a:r>
            <a:r>
              <a:rPr lang="en-US" sz="2400" dirty="0" smtClean="0">
                <a:solidFill>
                  <a:schemeClr val="accent2"/>
                </a:solidFill>
                <a:latin typeface="Courier"/>
                <a:cs typeface="Courier"/>
                <a:sym typeface="Wingdings"/>
              </a:rPr>
              <a:t>--&gt; “Static Donations”</a:t>
            </a:r>
          </a:p>
          <a:p>
            <a:pPr>
              <a:lnSpc>
                <a:spcPct val="200000"/>
              </a:lnSpc>
            </a:pPr>
            <a:r>
              <a:rPr lang="en-US" sz="2400" dirty="0" smtClean="0">
                <a:solidFill>
                  <a:schemeClr val="bg1"/>
                </a:solidFill>
                <a:latin typeface="Courier"/>
                <a:cs typeface="Courier"/>
                <a:sym typeface="Wingdings"/>
              </a:rPr>
              <a:t>\n   Possibility to Challenge </a:t>
            </a:r>
            <a:r>
              <a:rPr lang="en-US" sz="2400" dirty="0" smtClean="0">
                <a:solidFill>
                  <a:srgbClr val="ED7D31"/>
                </a:solidFill>
                <a:latin typeface="Courier"/>
                <a:cs typeface="Courier"/>
                <a:sym typeface="Wingdings"/>
              </a:rPr>
              <a:t>--&gt; “Dynamic Game”</a:t>
            </a:r>
          </a:p>
          <a:p>
            <a:pPr>
              <a:lnSpc>
                <a:spcPct val="200000"/>
              </a:lnSpc>
            </a:pPr>
            <a:r>
              <a:rPr lang="en-US" sz="2400" dirty="0" smtClean="0">
                <a:solidFill>
                  <a:schemeClr val="bg1"/>
                </a:solidFill>
                <a:latin typeface="Courier"/>
                <a:cs typeface="Courier"/>
                <a:sym typeface="Wingdings"/>
              </a:rPr>
              <a:t>\n   Easily Scalable</a:t>
            </a:r>
            <a:endParaRPr lang="en-US" sz="24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50064627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46289" y="686129"/>
            <a:ext cx="363232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FC000"/>
                </a:solidFill>
                <a:latin typeface="Courier"/>
                <a:cs typeface="Courier"/>
              </a:rPr>
              <a:t>Event Features</a:t>
            </a:r>
            <a:endParaRPr lang="en-US" sz="3200" dirty="0">
              <a:solidFill>
                <a:srgbClr val="FFC000"/>
              </a:solidFill>
              <a:latin typeface="Courier"/>
              <a:cs typeface="Courier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46289" y="1323084"/>
            <a:ext cx="8126293" cy="6155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bg1"/>
                </a:solidFill>
                <a:latin typeface="Courier"/>
                <a:cs typeface="Courier"/>
              </a:rPr>
              <a:t>\n   Visual live feed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bg1"/>
                </a:solidFill>
                <a:latin typeface="Courier"/>
                <a:cs typeface="Courier"/>
              </a:rPr>
              <a:t>	  </a:t>
            </a:r>
            <a:r>
              <a:rPr lang="en-US" sz="2400" dirty="0" smtClean="0">
                <a:solidFill>
                  <a:srgbClr val="00C5FF"/>
                </a:solidFill>
                <a:latin typeface="Courier"/>
                <a:cs typeface="Courier"/>
              </a:rPr>
              <a:t>+ no need for phones </a:t>
            </a:r>
            <a:r>
              <a:rPr lang="en-US" sz="2400" dirty="0" smtClean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endParaRPr lang="en-US" sz="2400" dirty="0">
              <a:solidFill>
                <a:schemeClr val="bg1"/>
              </a:solidFill>
              <a:latin typeface="Courier"/>
              <a:cs typeface="Courier"/>
              <a:sym typeface="Wingdings"/>
            </a:endParaRP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bg1"/>
                </a:solidFill>
                <a:latin typeface="Courier"/>
                <a:cs typeface="Courier"/>
                <a:sym typeface="Wingdings"/>
              </a:rPr>
              <a:t>\n   Engagement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bg1"/>
                </a:solidFill>
                <a:latin typeface="Courier"/>
                <a:cs typeface="Courier"/>
                <a:sym typeface="Wingdings"/>
              </a:rPr>
              <a:t>	  </a:t>
            </a:r>
            <a:r>
              <a:rPr lang="en-US" sz="2400" dirty="0" smtClean="0">
                <a:solidFill>
                  <a:srgbClr val="00C5FF"/>
                </a:solidFill>
                <a:latin typeface="Courier"/>
                <a:cs typeface="Courier"/>
                <a:sym typeface="Wingdings"/>
              </a:rPr>
              <a:t>+ Private: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Courier"/>
                <a:cs typeface="Courier"/>
                <a:sym typeface="Wingdings"/>
              </a:rPr>
              <a:t>	</a:t>
            </a:r>
            <a:r>
              <a:rPr lang="en-US" sz="2400" dirty="0" smtClean="0">
                <a:solidFill>
                  <a:schemeClr val="accent2"/>
                </a:solidFill>
                <a:latin typeface="Courier"/>
                <a:cs typeface="Courier"/>
                <a:sym typeface="Wingdings"/>
              </a:rPr>
              <a:t>	-- “Sponsor a part of the track”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accent2"/>
                </a:solidFill>
                <a:latin typeface="Courier"/>
                <a:cs typeface="Courier"/>
                <a:sym typeface="Wingdings"/>
              </a:rPr>
              <a:t>	</a:t>
            </a:r>
            <a:r>
              <a:rPr lang="en-US" sz="2400" dirty="0" smtClean="0">
                <a:solidFill>
                  <a:schemeClr val="accent2"/>
                </a:solidFill>
                <a:latin typeface="Courier"/>
                <a:cs typeface="Courier"/>
                <a:sym typeface="Wingdings"/>
              </a:rPr>
              <a:t>	-- “Donate &amp; message”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Courier"/>
                <a:cs typeface="Courier"/>
                <a:sym typeface="Wingdings"/>
              </a:rPr>
              <a:t>	</a:t>
            </a:r>
            <a:r>
              <a:rPr lang="en-US" sz="2400" dirty="0" smtClean="0">
                <a:solidFill>
                  <a:schemeClr val="bg1"/>
                </a:solidFill>
                <a:latin typeface="Courier"/>
                <a:cs typeface="Courier"/>
                <a:sym typeface="Wingdings"/>
              </a:rPr>
              <a:t> </a:t>
            </a:r>
            <a:r>
              <a:rPr lang="en-US" sz="2400" dirty="0" smtClean="0">
                <a:solidFill>
                  <a:srgbClr val="00C5FF"/>
                </a:solidFill>
                <a:latin typeface="Courier"/>
                <a:cs typeface="Courier"/>
                <a:sym typeface="Wingdings"/>
              </a:rPr>
              <a:t> + Company: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C5FF"/>
                </a:solidFill>
                <a:latin typeface="Courier"/>
                <a:cs typeface="Courier"/>
                <a:sym typeface="Wingdings"/>
              </a:rPr>
              <a:t>	</a:t>
            </a:r>
            <a:r>
              <a:rPr lang="en-US" sz="2400" dirty="0" smtClean="0">
                <a:solidFill>
                  <a:srgbClr val="00C5FF"/>
                </a:solidFill>
                <a:latin typeface="Courier"/>
                <a:cs typeface="Courier"/>
                <a:sym typeface="Wingdings"/>
              </a:rPr>
              <a:t>	</a:t>
            </a:r>
            <a:r>
              <a:rPr lang="en-US" sz="2400" dirty="0" smtClean="0">
                <a:solidFill>
                  <a:srgbClr val="ED7D31"/>
                </a:solidFill>
                <a:latin typeface="Courier"/>
                <a:cs typeface="Courier"/>
                <a:sym typeface="Wingdings"/>
              </a:rPr>
              <a:t>-- “Prizes for milestones”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Courier"/>
                <a:cs typeface="Courier"/>
                <a:sym typeface="Wingdings"/>
              </a:rPr>
              <a:t>	</a:t>
            </a:r>
            <a:r>
              <a:rPr lang="en-US" sz="2400" dirty="0" smtClean="0">
                <a:solidFill>
                  <a:schemeClr val="bg1"/>
                </a:solidFill>
                <a:latin typeface="Courier"/>
                <a:cs typeface="Courier"/>
                <a:sym typeface="Wingdings"/>
              </a:rPr>
              <a:t>		</a:t>
            </a:r>
          </a:p>
          <a:p>
            <a:pPr>
              <a:lnSpc>
                <a:spcPct val="150000"/>
              </a:lnSpc>
            </a:pPr>
            <a:endParaRPr lang="en-US" sz="2400" dirty="0" smtClean="0">
              <a:solidFill>
                <a:schemeClr val="bg1"/>
              </a:solidFill>
              <a:latin typeface="Courier"/>
              <a:cs typeface="Courier"/>
              <a:sym typeface="Wingdings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9450433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176" y="2975271"/>
            <a:ext cx="5423648" cy="90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64945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loud 26"/>
          <p:cNvSpPr/>
          <p:nvPr/>
        </p:nvSpPr>
        <p:spPr>
          <a:xfrm rot="827880">
            <a:off x="7795381" y="525918"/>
            <a:ext cx="2410245" cy="1975331"/>
          </a:xfrm>
          <a:prstGeom prst="cloud">
            <a:avLst/>
          </a:prstGeom>
          <a:noFill/>
          <a:ln w="25400">
            <a:solidFill>
              <a:srgbClr val="00C5FF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2293589" y="705646"/>
            <a:ext cx="7587442" cy="5134854"/>
            <a:chOff x="1371600" y="136012"/>
            <a:chExt cx="9215303" cy="6236520"/>
          </a:xfrm>
        </p:grpSpPr>
        <p:sp>
          <p:nvSpPr>
            <p:cNvPr id="3" name="Rectangle 10"/>
            <p:cNvSpPr/>
            <p:nvPr/>
          </p:nvSpPr>
          <p:spPr>
            <a:xfrm>
              <a:off x="1661017" y="1006842"/>
              <a:ext cx="5975368" cy="52192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Courier"/>
                  <a:cs typeface="Courier"/>
                </a:rPr>
                <a:t>DB</a:t>
              </a:r>
              <a:endParaRPr lang="en-US" dirty="0">
                <a:solidFill>
                  <a:schemeClr val="tx1"/>
                </a:solidFill>
                <a:latin typeface="Courier"/>
                <a:cs typeface="Courier"/>
              </a:endParaRPr>
            </a:p>
          </p:txBody>
        </p:sp>
        <p:sp>
          <p:nvSpPr>
            <p:cNvPr id="4" name="Rectangle 11"/>
            <p:cNvSpPr/>
            <p:nvPr/>
          </p:nvSpPr>
          <p:spPr>
            <a:xfrm>
              <a:off x="1661018" y="2252579"/>
              <a:ext cx="4558861" cy="52192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Courier"/>
                  <a:cs typeface="Courier"/>
                </a:rPr>
                <a:t>WEB APP</a:t>
              </a:r>
              <a:endParaRPr lang="en-US" dirty="0">
                <a:solidFill>
                  <a:schemeClr val="tx1"/>
                </a:solidFill>
                <a:latin typeface="Courier"/>
                <a:cs typeface="Courier"/>
              </a:endParaRPr>
            </a:p>
          </p:txBody>
        </p:sp>
        <p:sp>
          <p:nvSpPr>
            <p:cNvPr id="5" name="Rectangle 12"/>
            <p:cNvSpPr/>
            <p:nvPr/>
          </p:nvSpPr>
          <p:spPr>
            <a:xfrm>
              <a:off x="1661017" y="1633184"/>
              <a:ext cx="4558861" cy="52192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Courier"/>
                  <a:cs typeface="Courier"/>
                </a:rPr>
                <a:t>SCRIPT</a:t>
              </a:r>
              <a:endParaRPr lang="en-US" dirty="0">
                <a:solidFill>
                  <a:schemeClr val="tx1"/>
                </a:solidFill>
                <a:latin typeface="Courier"/>
                <a:cs typeface="Courier"/>
              </a:endParaRPr>
            </a:p>
          </p:txBody>
        </p:sp>
        <p:sp>
          <p:nvSpPr>
            <p:cNvPr id="6" name="Rectangle 13"/>
            <p:cNvSpPr/>
            <p:nvPr/>
          </p:nvSpPr>
          <p:spPr>
            <a:xfrm>
              <a:off x="1661018" y="2876404"/>
              <a:ext cx="5565726" cy="52192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Courier"/>
                  <a:cs typeface="Courier"/>
                </a:rPr>
                <a:t>API</a:t>
              </a:r>
              <a:endParaRPr lang="en-US" dirty="0">
                <a:solidFill>
                  <a:schemeClr val="tx1"/>
                </a:solidFill>
                <a:latin typeface="Courier"/>
                <a:cs typeface="Courier"/>
              </a:endParaRPr>
            </a:p>
          </p:txBody>
        </p:sp>
        <p:cxnSp>
          <p:nvCxnSpPr>
            <p:cNvPr id="7" name="Straight Arrow Connector 14"/>
            <p:cNvCxnSpPr/>
            <p:nvPr/>
          </p:nvCxnSpPr>
          <p:spPr>
            <a:xfrm flipV="1">
              <a:off x="6980319" y="1562161"/>
              <a:ext cx="0" cy="1245737"/>
            </a:xfrm>
            <a:prstGeom prst="straightConnector1">
              <a:avLst/>
            </a:prstGeom>
            <a:ln w="63500">
              <a:solidFill>
                <a:schemeClr val="bg1">
                  <a:lumMod val="95000"/>
                </a:schemeClr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Elbow Connector 17"/>
            <p:cNvCxnSpPr>
              <a:endCxn id="6" idx="3"/>
            </p:cNvCxnSpPr>
            <p:nvPr/>
          </p:nvCxnSpPr>
          <p:spPr>
            <a:xfrm rot="10800000" flipV="1">
              <a:off x="7226744" y="1602852"/>
              <a:ext cx="1732300" cy="1534516"/>
            </a:xfrm>
            <a:prstGeom prst="bentConnector3">
              <a:avLst>
                <a:gd name="adj1" fmla="val 1872"/>
              </a:avLst>
            </a:prstGeom>
            <a:ln w="63500">
              <a:solidFill>
                <a:schemeClr val="bg1">
                  <a:lumMod val="95000"/>
                </a:schemeClr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lbow Connector 21"/>
            <p:cNvCxnSpPr/>
            <p:nvPr/>
          </p:nvCxnSpPr>
          <p:spPr>
            <a:xfrm rot="5400000" flipH="1" flipV="1">
              <a:off x="6075316" y="1588166"/>
              <a:ext cx="3674738" cy="3606586"/>
            </a:xfrm>
            <a:prstGeom prst="bentConnector3">
              <a:avLst>
                <a:gd name="adj1" fmla="val -1076"/>
              </a:avLst>
            </a:prstGeom>
            <a:ln w="63500">
              <a:solidFill>
                <a:schemeClr val="bg1">
                  <a:lumMod val="95000"/>
                </a:schemeClr>
              </a:solidFill>
              <a:round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0" name="Picture 36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lum bright="70000" contrast="-70000"/>
            </a:blip>
            <a:stretch>
              <a:fillRect/>
            </a:stretch>
          </p:blipFill>
          <p:spPr>
            <a:xfrm>
              <a:off x="4260311" y="4504302"/>
              <a:ext cx="1666829" cy="1666826"/>
            </a:xfrm>
            <a:prstGeom prst="rect">
              <a:avLst/>
            </a:prstGeom>
          </p:spPr>
        </p:pic>
        <p:sp>
          <p:nvSpPr>
            <p:cNvPr id="11" name="Rectangle 15"/>
            <p:cNvSpPr/>
            <p:nvPr/>
          </p:nvSpPr>
          <p:spPr>
            <a:xfrm>
              <a:off x="8460797" y="1006842"/>
              <a:ext cx="2126106" cy="5219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  <a:latin typeface="Courier"/>
                  <a:cs typeface="Courier"/>
                </a:rPr>
                <a:t>FIT BIT SU</a:t>
              </a:r>
              <a:endParaRPr lang="en-US" dirty="0">
                <a:solidFill>
                  <a:srgbClr val="000000"/>
                </a:solidFill>
                <a:latin typeface="Courier"/>
                <a:cs typeface="Courier"/>
              </a:endParaRPr>
            </a:p>
          </p:txBody>
        </p:sp>
        <p:sp>
          <p:nvSpPr>
            <p:cNvPr id="12" name="Rectangle 40"/>
            <p:cNvSpPr/>
            <p:nvPr/>
          </p:nvSpPr>
          <p:spPr>
            <a:xfrm>
              <a:off x="1371600" y="136012"/>
              <a:ext cx="6534162" cy="3535512"/>
            </a:xfrm>
            <a:prstGeom prst="rect">
              <a:avLst/>
            </a:prstGeom>
            <a:noFill/>
            <a:ln w="25400">
              <a:solidFill>
                <a:schemeClr val="accent2">
                  <a:lumMod val="60000"/>
                  <a:lumOff val="40000"/>
                </a:schemeClr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51"/>
            <p:cNvSpPr/>
            <p:nvPr/>
          </p:nvSpPr>
          <p:spPr>
            <a:xfrm>
              <a:off x="1371600" y="4048060"/>
              <a:ext cx="6534162" cy="2324472"/>
            </a:xfrm>
            <a:prstGeom prst="rect">
              <a:avLst/>
            </a:prstGeom>
            <a:noFill/>
            <a:ln w="25400">
              <a:solidFill>
                <a:schemeClr val="accent3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grpSp>
          <p:nvGrpSpPr>
            <p:cNvPr id="14" name="Group 58"/>
            <p:cNvGrpSpPr/>
            <p:nvPr/>
          </p:nvGrpSpPr>
          <p:grpSpPr>
            <a:xfrm>
              <a:off x="2208411" y="4981994"/>
              <a:ext cx="1642959" cy="1004324"/>
              <a:chOff x="1778135" y="3363125"/>
              <a:chExt cx="1641842" cy="1003641"/>
            </a:xfrm>
          </p:grpSpPr>
          <p:grpSp>
            <p:nvGrpSpPr>
              <p:cNvPr id="19" name="Group 53"/>
              <p:cNvGrpSpPr/>
              <p:nvPr/>
            </p:nvGrpSpPr>
            <p:grpSpPr>
              <a:xfrm>
                <a:off x="1778135" y="3363125"/>
                <a:ext cx="1003641" cy="1003641"/>
                <a:chOff x="2073283" y="3139544"/>
                <a:chExt cx="1003641" cy="1003641"/>
              </a:xfrm>
            </p:grpSpPr>
            <p:sp>
              <p:nvSpPr>
                <p:cNvPr id="23" name="Oval 48"/>
                <p:cNvSpPr/>
                <p:nvPr/>
              </p:nvSpPr>
              <p:spPr>
                <a:xfrm>
                  <a:off x="2170215" y="3238883"/>
                  <a:ext cx="804949" cy="804949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Oval 49"/>
                <p:cNvSpPr/>
                <p:nvPr/>
              </p:nvSpPr>
              <p:spPr>
                <a:xfrm>
                  <a:off x="2073283" y="3139544"/>
                  <a:ext cx="1003641" cy="1003641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TextBox 50"/>
                <p:cNvSpPr txBox="1"/>
                <p:nvPr/>
              </p:nvSpPr>
              <p:spPr>
                <a:xfrm>
                  <a:off x="2121869" y="3496425"/>
                  <a:ext cx="896642" cy="33619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200" dirty="0" smtClean="0">
                      <a:solidFill>
                        <a:schemeClr val="bg1"/>
                      </a:solidFill>
                      <a:latin typeface="Courier"/>
                      <a:cs typeface="Courier"/>
                    </a:rPr>
                    <a:t>SOURCE</a:t>
                  </a:r>
                  <a:endParaRPr lang="en-US" sz="1200" dirty="0">
                    <a:solidFill>
                      <a:schemeClr val="bg1"/>
                    </a:solidFill>
                    <a:latin typeface="Courier"/>
                    <a:cs typeface="Courier"/>
                  </a:endParaRPr>
                </a:p>
              </p:txBody>
            </p:sp>
          </p:grpSp>
          <p:sp>
            <p:nvSpPr>
              <p:cNvPr id="20" name="Freeform 55"/>
              <p:cNvSpPr/>
              <p:nvPr/>
            </p:nvSpPr>
            <p:spPr>
              <a:xfrm rot="1036797">
                <a:off x="2805750" y="3603850"/>
                <a:ext cx="208842" cy="321137"/>
              </a:xfrm>
              <a:custGeom>
                <a:avLst/>
                <a:gdLst>
                  <a:gd name="connsiteX0" fmla="*/ 0 w 241485"/>
                  <a:gd name="connsiteY0" fmla="*/ 0 h 465050"/>
                  <a:gd name="connsiteX1" fmla="*/ 196765 w 241485"/>
                  <a:gd name="connsiteY1" fmla="*/ 160979 h 465050"/>
                  <a:gd name="connsiteX2" fmla="*/ 241485 w 241485"/>
                  <a:gd name="connsiteY2" fmla="*/ 465050 h 465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1485" h="465050">
                    <a:moveTo>
                      <a:pt x="0" y="0"/>
                    </a:moveTo>
                    <a:cubicBezTo>
                      <a:pt x="78259" y="41735"/>
                      <a:pt x="156518" y="83471"/>
                      <a:pt x="196765" y="160979"/>
                    </a:cubicBezTo>
                    <a:cubicBezTo>
                      <a:pt x="237012" y="238487"/>
                      <a:pt x="241485" y="465050"/>
                      <a:pt x="241485" y="465050"/>
                    </a:cubicBezTo>
                  </a:path>
                </a:pathLst>
              </a:custGeom>
              <a:ln w="38100">
                <a:solidFill>
                  <a:srgbClr val="FFFFFF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595959"/>
                  </a:solidFill>
                </a:endParaRPr>
              </a:p>
            </p:txBody>
          </p:sp>
          <p:sp>
            <p:nvSpPr>
              <p:cNvPr id="21" name="Freeform 56"/>
              <p:cNvSpPr/>
              <p:nvPr/>
            </p:nvSpPr>
            <p:spPr>
              <a:xfrm rot="1036797">
                <a:off x="2866465" y="3490599"/>
                <a:ext cx="340750" cy="523973"/>
              </a:xfrm>
              <a:custGeom>
                <a:avLst/>
                <a:gdLst>
                  <a:gd name="connsiteX0" fmla="*/ 0 w 241485"/>
                  <a:gd name="connsiteY0" fmla="*/ 0 h 465050"/>
                  <a:gd name="connsiteX1" fmla="*/ 196765 w 241485"/>
                  <a:gd name="connsiteY1" fmla="*/ 160979 h 465050"/>
                  <a:gd name="connsiteX2" fmla="*/ 241485 w 241485"/>
                  <a:gd name="connsiteY2" fmla="*/ 465050 h 465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1485" h="465050">
                    <a:moveTo>
                      <a:pt x="0" y="0"/>
                    </a:moveTo>
                    <a:cubicBezTo>
                      <a:pt x="78259" y="41735"/>
                      <a:pt x="156518" y="83471"/>
                      <a:pt x="196765" y="160979"/>
                    </a:cubicBezTo>
                    <a:cubicBezTo>
                      <a:pt x="237012" y="238487"/>
                      <a:pt x="241485" y="465050"/>
                      <a:pt x="241485" y="465050"/>
                    </a:cubicBezTo>
                  </a:path>
                </a:pathLst>
              </a:custGeom>
              <a:ln w="38100">
                <a:solidFill>
                  <a:srgbClr val="FFFFFF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595959"/>
                  </a:solidFill>
                </a:endParaRPr>
              </a:p>
            </p:txBody>
          </p:sp>
          <p:sp>
            <p:nvSpPr>
              <p:cNvPr id="22" name="Freeform 57"/>
              <p:cNvSpPr/>
              <p:nvPr/>
            </p:nvSpPr>
            <p:spPr>
              <a:xfrm rot="1036797">
                <a:off x="2948277" y="3370777"/>
                <a:ext cx="471700" cy="725335"/>
              </a:xfrm>
              <a:custGeom>
                <a:avLst/>
                <a:gdLst>
                  <a:gd name="connsiteX0" fmla="*/ 0 w 241485"/>
                  <a:gd name="connsiteY0" fmla="*/ 0 h 465050"/>
                  <a:gd name="connsiteX1" fmla="*/ 196765 w 241485"/>
                  <a:gd name="connsiteY1" fmla="*/ 160979 h 465050"/>
                  <a:gd name="connsiteX2" fmla="*/ 241485 w 241485"/>
                  <a:gd name="connsiteY2" fmla="*/ 465050 h 465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1485" h="465050">
                    <a:moveTo>
                      <a:pt x="0" y="0"/>
                    </a:moveTo>
                    <a:cubicBezTo>
                      <a:pt x="78259" y="41735"/>
                      <a:pt x="156518" y="83471"/>
                      <a:pt x="196765" y="160979"/>
                    </a:cubicBezTo>
                    <a:cubicBezTo>
                      <a:pt x="237012" y="238487"/>
                      <a:pt x="241485" y="465050"/>
                      <a:pt x="241485" y="465050"/>
                    </a:cubicBezTo>
                  </a:path>
                </a:pathLst>
              </a:custGeom>
              <a:ln w="38100">
                <a:solidFill>
                  <a:srgbClr val="FFFFFF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595959"/>
                  </a:solidFill>
                </a:endParaRPr>
              </a:p>
            </p:txBody>
          </p:sp>
        </p:grpSp>
        <p:sp>
          <p:nvSpPr>
            <p:cNvPr id="15" name="TextBox 59"/>
            <p:cNvSpPr txBox="1"/>
            <p:nvPr/>
          </p:nvSpPr>
          <p:spPr>
            <a:xfrm>
              <a:off x="1606849" y="4220975"/>
              <a:ext cx="1065493" cy="4485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75000"/>
                    </a:schemeClr>
                  </a:solidFill>
                  <a:latin typeface="Courier"/>
                  <a:cs typeface="Courier"/>
                </a:rPr>
                <a:t>LOCAL</a:t>
              </a:r>
              <a:endParaRPr lang="en-US" dirty="0">
                <a:solidFill>
                  <a:schemeClr val="bg1">
                    <a:lumMod val="75000"/>
                  </a:schemeClr>
                </a:solidFill>
                <a:latin typeface="Courier"/>
                <a:cs typeface="Courier"/>
              </a:endParaRPr>
            </a:p>
          </p:txBody>
        </p:sp>
        <p:sp>
          <p:nvSpPr>
            <p:cNvPr id="17" name="TextBox 64"/>
            <p:cNvSpPr txBox="1"/>
            <p:nvPr/>
          </p:nvSpPr>
          <p:spPr>
            <a:xfrm>
              <a:off x="1559991" y="338823"/>
              <a:ext cx="1236684" cy="4485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Courier"/>
                  <a:cs typeface="Courier"/>
                </a:rPr>
                <a:t>SERVER</a:t>
              </a:r>
              <a:endPara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Courier"/>
                <a:cs typeface="Courier"/>
              </a:endParaRPr>
            </a:p>
          </p:txBody>
        </p:sp>
        <p:sp>
          <p:nvSpPr>
            <p:cNvPr id="18" name="TextBox 65"/>
            <p:cNvSpPr txBox="1"/>
            <p:nvPr/>
          </p:nvSpPr>
          <p:spPr>
            <a:xfrm>
              <a:off x="8959044" y="403101"/>
              <a:ext cx="1065493" cy="4485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Courier"/>
                  <a:cs typeface="Courier"/>
                </a:rPr>
                <a:t>CLOUD</a:t>
              </a:r>
              <a:endParaRPr 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/>
                <a:cs typeface="Courie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06476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</TotalTime>
  <Words>125</Words>
  <Application>Microsoft Macintosh PowerPoint</Application>
  <PresentationFormat>Widescreen</PresentationFormat>
  <Paragraphs>43</Paragraphs>
  <Slides>9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Courier</vt:lpstr>
      <vt:lpstr>Wingdings</vt:lpstr>
      <vt:lpstr>新細明體</vt:lpstr>
      <vt:lpstr>Office 佈景主題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CHANG Shun-yi</dc:creator>
  <cp:lastModifiedBy>Jamie Thompson</cp:lastModifiedBy>
  <cp:revision>30</cp:revision>
  <dcterms:created xsi:type="dcterms:W3CDTF">2015-12-05T06:44:49Z</dcterms:created>
  <dcterms:modified xsi:type="dcterms:W3CDTF">2015-12-05T11:38:32Z</dcterms:modified>
</cp:coreProperties>
</file>

<file path=docProps/thumbnail.jpeg>
</file>